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83" r:id="rId2"/>
    <p:sldId id="257" r:id="rId3"/>
    <p:sldId id="282" r:id="rId4"/>
    <p:sldId id="259" r:id="rId5"/>
    <p:sldId id="287" r:id="rId6"/>
    <p:sldId id="288" r:id="rId7"/>
    <p:sldId id="278" r:id="rId8"/>
    <p:sldId id="273" r:id="rId9"/>
    <p:sldId id="262" r:id="rId10"/>
    <p:sldId id="281" r:id="rId11"/>
    <p:sldId id="290" r:id="rId12"/>
    <p:sldId id="279" r:id="rId13"/>
    <p:sldId id="280" r:id="rId14"/>
    <p:sldId id="277" r:id="rId15"/>
    <p:sldId id="289" r:id="rId16"/>
    <p:sldId id="27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t3491jQ7aCoyIz2WXeHKroE7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AD8F4D-43EB-41E5-8A38-28AB6DFB1B60}">
  <a:tblStyle styleId="{0AAD8F4D-43EB-41E5-8A38-28AB6DFB1B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48" autoAdjust="0"/>
    <p:restoredTop sz="94686"/>
  </p:normalViewPr>
  <p:slideViewPr>
    <p:cSldViewPr snapToGrid="0">
      <p:cViewPr>
        <p:scale>
          <a:sx n="80" d="100"/>
          <a:sy n="80" d="100"/>
        </p:scale>
        <p:origin x="547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A43C0E08-0644-296A-A964-694585CFB0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>
            <a:extLst>
              <a:ext uri="{FF2B5EF4-FFF2-40B4-BE49-F238E27FC236}">
                <a16:creationId xmlns:a16="http://schemas.microsoft.com/office/drawing/2014/main" id="{4CCF9540-E0B8-AAF5-F218-DFD07A6E7DB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>
            <a:extLst>
              <a:ext uri="{FF2B5EF4-FFF2-40B4-BE49-F238E27FC236}">
                <a16:creationId xmlns:a16="http://schemas.microsoft.com/office/drawing/2014/main" id="{2E179728-AEF3-AB97-7FC1-82014FE10A4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785043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79463AA-D7FA-5F7E-C4D0-06BDEDCBB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A84E3171-2C5C-8738-5718-5608CE1B1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16E406D-2512-5EF2-0167-6C89534695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9666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466C47D1-19F6-52AF-3914-DD3C9905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ACA1F779-4C2B-4CD1-FBDD-A40F0A3223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40004D30-6E86-E263-D5DA-7577B1C759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21693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FB18EFA4-CD13-16C4-504B-6DB7E86CE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E8E16183-6BFA-E60A-1235-F3BFB1B1F6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C4420B06-3455-3F20-5E28-90535F24DA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1753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35F81AA1-D470-94B2-DBAC-B3997B8AE7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BF3C5CFF-BD30-3A5C-BD37-8285A5CF242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D3D9FE95-01C0-4EF5-0973-1DCBDDB3C7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2509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48C2B95B-FB15-C156-6AF1-35B358181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770A13E9-BC77-63DA-E106-A3FA802281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9067B0F-2F4F-7081-A661-0AE31BFBB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554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7EF10545-1A46-607A-9459-61E8362FA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5957A8EB-ADFD-B035-BD54-1E8A3CB36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20716EB-D155-31F5-DA5A-E1CD60F5E9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5538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F166C2B5-4668-A97F-2B37-43C42F22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1DCE13D3-CED5-0A42-C57E-C51AFD2A62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05A17E4-5523-52B1-27CC-3C3485618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404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1626E4B-E119-2382-6F8F-518641144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>
            <a:extLst>
              <a:ext uri="{FF2B5EF4-FFF2-40B4-BE49-F238E27FC236}">
                <a16:creationId xmlns:a16="http://schemas.microsoft.com/office/drawing/2014/main" id="{01A6FF9F-971F-6CD8-61F5-25638A598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>
            <a:extLst>
              <a:ext uri="{FF2B5EF4-FFF2-40B4-BE49-F238E27FC236}">
                <a16:creationId xmlns:a16="http://schemas.microsoft.com/office/drawing/2014/main" id="{C8EB5C80-6A4B-AE05-9BE0-03B5AF5C22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2736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59B870D7-ED5B-C7CD-FB99-2991954CA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>
            <a:extLst>
              <a:ext uri="{FF2B5EF4-FFF2-40B4-BE49-F238E27FC236}">
                <a16:creationId xmlns:a16="http://schemas.microsoft.com/office/drawing/2014/main" id="{C8B270BB-F67C-52E3-249C-6FE0C237C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>
            <a:extLst>
              <a:ext uri="{FF2B5EF4-FFF2-40B4-BE49-F238E27FC236}">
                <a16:creationId xmlns:a16="http://schemas.microsoft.com/office/drawing/2014/main" id="{151B863E-6240-36E9-EB23-2DAA667D2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9857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langflow.org/" TargetMode="External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ibm.com/products/watsonx-ai" TargetMode="External"/><Relationship Id="rId5" Type="http://schemas.openxmlformats.org/officeDocument/2006/relationships/hyperlink" Target="https://docs.tavily.com/" TargetMode="External"/><Relationship Id="rId4" Type="http://schemas.openxmlformats.org/officeDocument/2006/relationships/hyperlink" Target="https://huggingface.co/doc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7BF8-B3EC-77A2-9BFD-D6683027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581583"/>
            <a:ext cx="10515600" cy="28527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Agentic AI Hackathon: Building Intelligent Agents with IBM Granite and </a:t>
            </a:r>
            <a:r>
              <a:rPr lang="en-US" dirty="0" err="1"/>
              <a:t>LangFlow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B85A1-2169-FF43-3E91-E2E8ADA74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730" y="3903663"/>
            <a:ext cx="10515600" cy="1500187"/>
          </a:xfrm>
        </p:spPr>
        <p:txBody>
          <a:bodyPr/>
          <a:lstStyle/>
          <a:p>
            <a:pPr algn="ctr"/>
            <a:r>
              <a:rPr lang="en-US" sz="2800" b="1" i="1" dirty="0">
                <a:solidFill>
                  <a:schemeClr val="tx1"/>
                </a:solidFill>
              </a:rPr>
              <a:t>Project title: </a:t>
            </a:r>
            <a:r>
              <a:rPr lang="en-US" sz="2800" b="1" dirty="0">
                <a:solidFill>
                  <a:schemeClr val="tx1"/>
                </a:solidFill>
              </a:rPr>
              <a:t>AI-Assisted Medication Adherence Monitoring System </a:t>
            </a:r>
          </a:p>
          <a:p>
            <a:pPr algn="ctr"/>
            <a:r>
              <a:rPr lang="en-US" b="1" i="1" dirty="0"/>
              <a:t> </a:t>
            </a:r>
            <a:br>
              <a:rPr lang="en-US" b="1" i="1" dirty="0"/>
            </a:br>
            <a:endParaRPr lang="en-US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0813B-BF9E-B61A-92D0-FA37C990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64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DF2A78E-5A0E-6814-8AF4-0AE54B036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>
            <a:extLst>
              <a:ext uri="{FF2B5EF4-FFF2-40B4-BE49-F238E27FC236}">
                <a16:creationId xmlns:a16="http://schemas.microsoft.com/office/drawing/2014/main" id="{2A145802-2DD3-EEBA-7D44-210C05B98C91}"/>
              </a:ext>
            </a:extLst>
          </p:cNvPr>
          <p:cNvSpPr/>
          <p:nvPr/>
        </p:nvSpPr>
        <p:spPr>
          <a:xfrm>
            <a:off x="537590" y="323239"/>
            <a:ext cx="5908929" cy="44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2400" b="1" i="0" u="none" strike="noStrike" cap="none" dirty="0" err="1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Langflow</a:t>
            </a:r>
            <a:r>
              <a:rPr lang="en-US" sz="24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 component Used </a:t>
            </a:r>
            <a:endParaRPr lang="en-US" sz="2400" b="1" i="0" u="none" strike="noStrike" cap="none" dirty="0">
              <a:solidFill>
                <a:srgbClr val="000000"/>
              </a:solidFill>
              <a:ea typeface="Times New Roman"/>
              <a:cs typeface="Times New Roman"/>
            </a:endParaRPr>
          </a:p>
        </p:txBody>
      </p:sp>
      <p:sp>
        <p:nvSpPr>
          <p:cNvPr id="148" name="Google Shape;148;p5">
            <a:extLst>
              <a:ext uri="{FF2B5EF4-FFF2-40B4-BE49-F238E27FC236}">
                <a16:creationId xmlns:a16="http://schemas.microsoft.com/office/drawing/2014/main" id="{69E3EADC-1EAD-7419-145C-20998925206E}"/>
              </a:ext>
            </a:extLst>
          </p:cNvPr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5">
            <a:extLst>
              <a:ext uri="{FF2B5EF4-FFF2-40B4-BE49-F238E27FC236}">
                <a16:creationId xmlns:a16="http://schemas.microsoft.com/office/drawing/2014/main" id="{04E5872A-C331-C8F3-5D71-8E953BAAFE03}"/>
              </a:ext>
            </a:extLst>
          </p:cNvPr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5">
            <a:extLst>
              <a:ext uri="{FF2B5EF4-FFF2-40B4-BE49-F238E27FC236}">
                <a16:creationId xmlns:a16="http://schemas.microsoft.com/office/drawing/2014/main" id="{76EF3801-5D99-5EFA-9AA2-AD265775E354}"/>
              </a:ext>
            </a:extLst>
          </p:cNvPr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>
            <a:extLst>
              <a:ext uri="{FF2B5EF4-FFF2-40B4-BE49-F238E27FC236}">
                <a16:creationId xmlns:a16="http://schemas.microsoft.com/office/drawing/2014/main" id="{DAD76A8A-9F2C-9EA9-25E9-40CD0FFAA869}"/>
              </a:ext>
            </a:extLst>
          </p:cNvPr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5">
            <a:extLst>
              <a:ext uri="{FF2B5EF4-FFF2-40B4-BE49-F238E27FC236}">
                <a16:creationId xmlns:a16="http://schemas.microsoft.com/office/drawing/2014/main" id="{8D9C4260-2673-337C-C898-4C22E0F8FD65}"/>
              </a:ext>
            </a:extLst>
          </p:cNvPr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5">
            <a:extLst>
              <a:ext uri="{FF2B5EF4-FFF2-40B4-BE49-F238E27FC236}">
                <a16:creationId xmlns:a16="http://schemas.microsoft.com/office/drawing/2014/main" id="{6167C3C6-3747-E373-84C3-3927C443B067}"/>
              </a:ext>
            </a:extLst>
          </p:cNvPr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B86949-7ED1-C43B-B1E3-5122BB67A596}"/>
              </a:ext>
            </a:extLst>
          </p:cNvPr>
          <p:cNvSpPr txBox="1"/>
          <p:nvPr/>
        </p:nvSpPr>
        <p:spPr>
          <a:xfrm>
            <a:off x="621792" y="1389888"/>
            <a:ext cx="8823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A7959-9FC6-1DAE-7A47-36165450E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ABDD65-E14D-5913-E6F9-81C7F604882E}"/>
              </a:ext>
            </a:extLst>
          </p:cNvPr>
          <p:cNvSpPr txBox="1"/>
          <p:nvPr/>
        </p:nvSpPr>
        <p:spPr>
          <a:xfrm>
            <a:off x="1239520" y="1503680"/>
            <a:ext cx="8260080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Chat Input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Accepts the user’s question or message as the entry point to the flow.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Text Input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Takes additional user-provided text for processing.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System Prompt / Prompt Template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Defines how the AI should behave and format its response.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Agent Instructions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Specifies the task and role the agent must perform.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Document Supervisor Agent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Coordinates document understanding and retrieval tasks.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Agent (Supervisor / Planner)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Decides which tools or actions to invoke based on the query.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Hugging Face Embeddings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Converts text data into vector embeddings for similarity search.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Vector Store (FAISS / Vector DB)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Stores embeddings to enable semantic retrieval.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26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85C133FF-85C8-9ECA-B7A6-63343BE6B9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>
            <a:extLst>
              <a:ext uri="{FF2B5EF4-FFF2-40B4-BE49-F238E27FC236}">
                <a16:creationId xmlns:a16="http://schemas.microsoft.com/office/drawing/2014/main" id="{8AEDC2A0-6CEE-1112-B170-5FFE97933C1E}"/>
              </a:ext>
            </a:extLst>
          </p:cNvPr>
          <p:cNvSpPr/>
          <p:nvPr/>
        </p:nvSpPr>
        <p:spPr>
          <a:xfrm>
            <a:off x="537590" y="323239"/>
            <a:ext cx="5908929" cy="448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2400" b="1" i="0" u="none" strike="noStrike" cap="none" dirty="0" err="1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Langflow</a:t>
            </a:r>
            <a:r>
              <a:rPr lang="en-US" sz="24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 component Used </a:t>
            </a:r>
            <a:endParaRPr lang="en-US" sz="2400" b="1" i="0" u="none" strike="noStrike" cap="none" dirty="0">
              <a:solidFill>
                <a:srgbClr val="000000"/>
              </a:solidFill>
              <a:ea typeface="Times New Roman"/>
              <a:cs typeface="Times New Roman"/>
            </a:endParaRPr>
          </a:p>
        </p:txBody>
      </p:sp>
      <p:sp>
        <p:nvSpPr>
          <p:cNvPr id="148" name="Google Shape;148;p5">
            <a:extLst>
              <a:ext uri="{FF2B5EF4-FFF2-40B4-BE49-F238E27FC236}">
                <a16:creationId xmlns:a16="http://schemas.microsoft.com/office/drawing/2014/main" id="{D488446A-A94E-DC40-724A-38F54245A29A}"/>
              </a:ext>
            </a:extLst>
          </p:cNvPr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5">
            <a:extLst>
              <a:ext uri="{FF2B5EF4-FFF2-40B4-BE49-F238E27FC236}">
                <a16:creationId xmlns:a16="http://schemas.microsoft.com/office/drawing/2014/main" id="{346C5ACA-157B-8468-EF90-91FA41785C9D}"/>
              </a:ext>
            </a:extLst>
          </p:cNvPr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5">
            <a:extLst>
              <a:ext uri="{FF2B5EF4-FFF2-40B4-BE49-F238E27FC236}">
                <a16:creationId xmlns:a16="http://schemas.microsoft.com/office/drawing/2014/main" id="{05062FAB-4A54-887F-848A-D51AADF0D979}"/>
              </a:ext>
            </a:extLst>
          </p:cNvPr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>
            <a:extLst>
              <a:ext uri="{FF2B5EF4-FFF2-40B4-BE49-F238E27FC236}">
                <a16:creationId xmlns:a16="http://schemas.microsoft.com/office/drawing/2014/main" id="{00F7787B-DDDA-F923-6E8F-476889FACF69}"/>
              </a:ext>
            </a:extLst>
          </p:cNvPr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5">
            <a:extLst>
              <a:ext uri="{FF2B5EF4-FFF2-40B4-BE49-F238E27FC236}">
                <a16:creationId xmlns:a16="http://schemas.microsoft.com/office/drawing/2014/main" id="{7ED92054-5B14-710D-70AF-56F4B5D932FD}"/>
              </a:ext>
            </a:extLst>
          </p:cNvPr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5">
            <a:extLst>
              <a:ext uri="{FF2B5EF4-FFF2-40B4-BE49-F238E27FC236}">
                <a16:creationId xmlns:a16="http://schemas.microsoft.com/office/drawing/2014/main" id="{94E13821-5574-BA33-F0CF-580B77289881}"/>
              </a:ext>
            </a:extLst>
          </p:cNvPr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67DCDB-3CF1-3F65-D403-A657C29565E9}"/>
              </a:ext>
            </a:extLst>
          </p:cNvPr>
          <p:cNvSpPr txBox="1"/>
          <p:nvPr/>
        </p:nvSpPr>
        <p:spPr>
          <a:xfrm>
            <a:off x="621792" y="1389888"/>
            <a:ext cx="88239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B912DE-8CAD-7D62-4950-EA27EA044F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AED4160-DF19-09B4-CF70-A9FCC2D52B65}"/>
              </a:ext>
            </a:extLst>
          </p:cNvPr>
          <p:cNvSpPr txBox="1"/>
          <p:nvPr/>
        </p:nvSpPr>
        <p:spPr>
          <a:xfrm>
            <a:off x="1239520" y="1503680"/>
            <a:ext cx="826008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Retriever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Fetches the most relevant documents based on vector similarity.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Python Interpreter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Executes Python logic for data processing and transformations.</a:t>
            </a: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Parser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Converts raw outputs into structured, readable formats.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IBM </a:t>
            </a:r>
            <a:r>
              <a:rPr lang="en-US" altLang="en-US" sz="1600" b="1" dirty="0" err="1">
                <a:solidFill>
                  <a:schemeClr val="tx1"/>
                </a:solidFill>
                <a:latin typeface="Arial" panose="020B0604020202020204" pitchFamily="34" charset="0"/>
              </a:rPr>
              <a:t>Watsonx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 LLM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Generates AI responses using IBM’s foundation models.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 err="1">
                <a:solidFill>
                  <a:schemeClr val="tx1"/>
                </a:solidFill>
                <a:latin typeface="Arial" panose="020B0604020202020204" pitchFamily="34" charset="0"/>
              </a:rPr>
              <a:t>Tavily</a:t>
            </a: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 Search API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Retrieves real-time web information to enrich responses.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Embedding Model (Secondary)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Creates embeddings for newly retrieved or updated data.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Chat Output</a:t>
            </a:r>
            <a:r>
              <a:rPr lang="en-US" altLang="en-US" sz="1600" dirty="0">
                <a:solidFill>
                  <a:schemeClr val="tx1"/>
                </a:solidFill>
                <a:latin typeface="Arial" panose="020B0604020202020204" pitchFamily="34" charset="0"/>
              </a:rPr>
              <a:t>: Displays the final AI-generated response to the user.</a:t>
            </a:r>
          </a:p>
        </p:txBody>
      </p:sp>
    </p:spTree>
    <p:extLst>
      <p:ext uri="{BB962C8B-B14F-4D97-AF65-F5344CB8AC3E}">
        <p14:creationId xmlns:p14="http://schemas.microsoft.com/office/powerpoint/2010/main" val="1883780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A6090C0-0478-84F9-6D20-717B6FEB7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1BF3590-52D3-DC9D-2C84-E66D9597D77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8086"/>
          <a:stretch>
            <a:fillRect/>
          </a:stretch>
        </p:blipFill>
        <p:spPr>
          <a:xfrm>
            <a:off x="335797" y="803889"/>
            <a:ext cx="11520407" cy="539371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8079FEC-4447-C4FA-64A4-CB532564DAF6}"/>
              </a:ext>
            </a:extLst>
          </p:cNvPr>
          <p:cNvSpPr txBox="1"/>
          <p:nvPr/>
        </p:nvSpPr>
        <p:spPr>
          <a:xfrm>
            <a:off x="838779" y="200739"/>
            <a:ext cx="468406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Input Screenshot 1 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ADE60-811A-97E9-24FE-F2F7F61FA4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019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6FA0F82B-7EE5-EAB0-F470-130BDAC82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0668C6FD-577A-7288-5642-1AFC22BD04F2}"/>
              </a:ext>
            </a:extLst>
          </p:cNvPr>
          <p:cNvSpPr/>
          <p:nvPr/>
        </p:nvSpPr>
        <p:spPr>
          <a:xfrm>
            <a:off x="1218724" y="77425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Scope 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EAFA16CB-0A72-5AC5-69A0-ABF4A752B43F}"/>
              </a:ext>
            </a:extLst>
          </p:cNvPr>
          <p:cNvSpPr/>
          <p:nvPr/>
        </p:nvSpPr>
        <p:spPr>
          <a:xfrm>
            <a:off x="1282732" y="4817867"/>
            <a:ext cx="9214580" cy="427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B888011B-E4AC-77DB-4A60-BE2C891C49F5}"/>
              </a:ext>
            </a:extLst>
          </p:cNvPr>
          <p:cNvSpPr/>
          <p:nvPr/>
        </p:nvSpPr>
        <p:spPr>
          <a:xfrm>
            <a:off x="1218724" y="336021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>
            <a:extLst>
              <a:ext uri="{FF2B5EF4-FFF2-40B4-BE49-F238E27FC236}">
                <a16:creationId xmlns:a16="http://schemas.microsoft.com/office/drawing/2014/main" id="{91F05971-9256-10B5-6575-4E7C679C6DAA}"/>
              </a:ext>
            </a:extLst>
          </p:cNvPr>
          <p:cNvSpPr/>
          <p:nvPr/>
        </p:nvSpPr>
        <p:spPr>
          <a:xfrm>
            <a:off x="1218724" y="4395464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8">
            <a:extLst>
              <a:ext uri="{FF2B5EF4-FFF2-40B4-BE49-F238E27FC236}">
                <a16:creationId xmlns:a16="http://schemas.microsoft.com/office/drawing/2014/main" id="{F1C3EBC2-438F-C150-9ABF-F14321C2CC5C}"/>
              </a:ext>
            </a:extLst>
          </p:cNvPr>
          <p:cNvSpPr/>
          <p:nvPr/>
        </p:nvSpPr>
        <p:spPr>
          <a:xfrm>
            <a:off x="1218724" y="5430713"/>
            <a:ext cx="746855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DCFED-2C83-7A17-CDB2-A4F4D4BBD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0A4DC9F-93A6-69E6-1EFA-3280DB65B7E4}"/>
              </a:ext>
            </a:extLst>
          </p:cNvPr>
          <p:cNvSpPr txBox="1"/>
          <p:nvPr/>
        </p:nvSpPr>
        <p:spPr>
          <a:xfrm>
            <a:off x="1604391" y="911695"/>
            <a:ext cx="9214580" cy="5663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Real-Time Multi-Channel Alerts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Extend reminders beyond SMS to include WhatsApp, mobile app notifications, voice calls, and email for higher adherence.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Prescription-Based Automation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Integrate OCR and EHR systems to automatically extract dosage schedules from uploaded medical prescriptions.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AI-Powered Adherence Prediction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Use machine learning to predict missed doses based on user behavior and proactively send reminders.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Doctor &amp; Caregiver Dashboard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Provide real-time dashboards for doctors and caregivers to monitor patient adherence and intervene early.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Wearable &amp; IoT Integration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Connect with smart pill boxes and wearables to auto-detect medication intake.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Multilingual &amp; Accessibility Support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Enable voice and text reminders in regional languages for elderly and visually impaired patients.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Scalable Cloud Deployment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Deploy the system on cloud infrastructure to support thousands of patients securely and reliably.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Arial" panose="020B0604020202020204" pitchFamily="34" charset="0"/>
              </a:rPr>
              <a:t>Compliance &amp; Security Enhancements</a:t>
            </a:r>
            <a:b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</a:b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Implement healthcare standards like HIPAA/GDPR with end-to-end data encryption.</a:t>
            </a:r>
          </a:p>
        </p:txBody>
      </p:sp>
    </p:spTree>
    <p:extLst>
      <p:ext uri="{BB962C8B-B14F-4D97-AF65-F5344CB8AC3E}">
        <p14:creationId xmlns:p14="http://schemas.microsoft.com/office/powerpoint/2010/main" val="21367067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016524-E738-3D8C-3BB2-B0BE7C665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D62F03A8-A8A8-CB93-006E-7173DC866F6F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 Hub Link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15507A2F-9304-7475-5C74-2BAA93879CFE}"/>
              </a:ext>
            </a:extLst>
          </p:cNvPr>
          <p:cNvSpPr/>
          <p:nvPr/>
        </p:nvSpPr>
        <p:spPr>
          <a:xfrm>
            <a:off x="1282732" y="1393947"/>
            <a:ext cx="9214580" cy="427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1850" b="0" i="0" u="none" strike="noStrike" cap="none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>
              <a:lnSpc>
                <a:spcPct val="162162"/>
              </a:lnSpc>
              <a:buClr>
                <a:srgbClr val="2B3541"/>
              </a:buClr>
              <a:buSzPts val="1850"/>
            </a:pPr>
            <a:r>
              <a:rPr lang="en-US" sz="1850" dirty="0" err="1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Github</a:t>
            </a:r>
            <a:r>
              <a:rPr lang="en-US" sz="1850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URL –https://github.com/meghanakj2005/DoseMentor.git</a:t>
            </a:r>
          </a:p>
          <a:p>
            <a:pPr lvl="0"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A4423EF4-BB52-2693-03DD-9F7D92D05218}"/>
              </a:ext>
            </a:extLst>
          </p:cNvPr>
          <p:cNvSpPr/>
          <p:nvPr/>
        </p:nvSpPr>
        <p:spPr>
          <a:xfrm>
            <a:off x="1218724" y="336021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>
            <a:extLst>
              <a:ext uri="{FF2B5EF4-FFF2-40B4-BE49-F238E27FC236}">
                <a16:creationId xmlns:a16="http://schemas.microsoft.com/office/drawing/2014/main" id="{FF042814-8077-DBD5-E8B6-E0D870CADB86}"/>
              </a:ext>
            </a:extLst>
          </p:cNvPr>
          <p:cNvSpPr/>
          <p:nvPr/>
        </p:nvSpPr>
        <p:spPr>
          <a:xfrm>
            <a:off x="1218724" y="4395464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8">
            <a:extLst>
              <a:ext uri="{FF2B5EF4-FFF2-40B4-BE49-F238E27FC236}">
                <a16:creationId xmlns:a16="http://schemas.microsoft.com/office/drawing/2014/main" id="{6A2761AF-8A54-98F2-52C2-794D9BA61C92}"/>
              </a:ext>
            </a:extLst>
          </p:cNvPr>
          <p:cNvSpPr/>
          <p:nvPr/>
        </p:nvSpPr>
        <p:spPr>
          <a:xfrm>
            <a:off x="1218724" y="5430713"/>
            <a:ext cx="746855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25A06-F7F9-F25E-EBB3-1891B3344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848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FECD098C-4ECF-993B-66E2-9989F83F6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7BDA5ADF-C9A0-CA5D-844A-6AC3872A0D8C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157142"/>
              </a:lnSpc>
            </a:pPr>
            <a:r>
              <a:rPr lang="en-US" sz="3500" b="1" dirty="0">
                <a:solidFill>
                  <a:srgbClr val="051D3A"/>
                </a:solidFill>
                <a:latin typeface="Times New Roman"/>
                <a:cs typeface="Times New Roman"/>
                <a:sym typeface="Times New Roman"/>
              </a:rPr>
              <a:t>References </a:t>
            </a:r>
            <a:endParaRPr lang="en-US" dirty="0"/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AF5AFD00-74FD-B439-5973-23933ABD88EC}"/>
              </a:ext>
            </a:extLst>
          </p:cNvPr>
          <p:cNvSpPr/>
          <p:nvPr/>
        </p:nvSpPr>
        <p:spPr>
          <a:xfrm>
            <a:off x="1282732" y="1393947"/>
            <a:ext cx="9214580" cy="427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IN" sz="1600" b="1" dirty="0" err="1"/>
              <a:t>LangFlow</a:t>
            </a:r>
            <a:r>
              <a:rPr lang="en-IN" sz="1600" b="1" dirty="0"/>
              <a:t> Documentation</a:t>
            </a:r>
            <a:br>
              <a:rPr lang="en-IN" sz="1600" dirty="0"/>
            </a:br>
            <a:r>
              <a:rPr lang="en-IN" sz="1600" i="1" dirty="0"/>
              <a:t>Agent-Based AI Workflow Orchestration</a:t>
            </a:r>
            <a:br>
              <a:rPr lang="en-IN" sz="1600" dirty="0"/>
            </a:br>
            <a:r>
              <a:rPr lang="en-IN" sz="1600" dirty="0"/>
              <a:t> </a:t>
            </a:r>
            <a:r>
              <a:rPr lang="en-IN" sz="1600" dirty="0">
                <a:hlinkClick r:id="rId3"/>
              </a:rPr>
              <a:t>https://docs.langflow.org</a:t>
            </a:r>
            <a:endParaRPr lang="en-IN" sz="1600" dirty="0"/>
          </a:p>
          <a:p>
            <a:pPr marL="457200" indent="-457200">
              <a:buFont typeface="+mj-lt"/>
              <a:buAutoNum type="arabicPeriod"/>
            </a:pPr>
            <a:r>
              <a:rPr lang="en-IN" sz="1600" b="1" dirty="0"/>
              <a:t>Hugging Face</a:t>
            </a:r>
            <a:br>
              <a:rPr lang="en-IN" sz="1600" dirty="0"/>
            </a:br>
            <a:r>
              <a:rPr lang="en-IN" sz="1600" i="1" dirty="0"/>
              <a:t>Pretrained Models &amp; NLP Frameworks</a:t>
            </a:r>
            <a:br>
              <a:rPr lang="en-IN" sz="1600" dirty="0"/>
            </a:br>
            <a:r>
              <a:rPr lang="en-IN" sz="1600" dirty="0">
                <a:hlinkClick r:id="rId4"/>
              </a:rPr>
              <a:t>https://huggingface.co/docs</a:t>
            </a:r>
            <a:endParaRPr lang="en-IN" sz="1600" dirty="0"/>
          </a:p>
          <a:p>
            <a:pPr marL="457200" indent="-457200">
              <a:buFont typeface="+mj-lt"/>
              <a:buAutoNum type="arabicPeriod"/>
            </a:pPr>
            <a:r>
              <a:rPr lang="en-IN" sz="1600" b="1" dirty="0" err="1"/>
              <a:t>Tavily</a:t>
            </a:r>
            <a:r>
              <a:rPr lang="en-IN" sz="1600" b="1" dirty="0"/>
              <a:t> API</a:t>
            </a:r>
            <a:br>
              <a:rPr lang="en-IN" sz="1600" dirty="0"/>
            </a:br>
            <a:r>
              <a:rPr lang="en-IN" sz="1600" i="1" dirty="0"/>
              <a:t>AI-Powered Search &amp; Retrieval API</a:t>
            </a:r>
            <a:br>
              <a:rPr lang="en-IN" sz="1600" dirty="0"/>
            </a:br>
            <a:r>
              <a:rPr lang="en-IN" sz="1600" dirty="0">
                <a:hlinkClick r:id="rId5"/>
              </a:rPr>
              <a:t>https://docs.tavily.com</a:t>
            </a:r>
            <a:endParaRPr lang="en-IN" sz="1600" dirty="0"/>
          </a:p>
          <a:p>
            <a:pPr marL="457200" indent="-457200">
              <a:buFont typeface="+mj-lt"/>
              <a:buAutoNum type="arabicPeriod"/>
            </a:pPr>
            <a:r>
              <a:rPr lang="en-IN" sz="1600" b="1" dirty="0"/>
              <a:t>IBM watsonx.ai</a:t>
            </a:r>
            <a:br>
              <a:rPr lang="en-IN" sz="1600" dirty="0"/>
            </a:br>
            <a:r>
              <a:rPr lang="en-IN" sz="1600" i="1" dirty="0"/>
              <a:t>Foundation Models &amp; AI Services</a:t>
            </a:r>
            <a:br>
              <a:rPr lang="en-IN" sz="1600" dirty="0"/>
            </a:br>
            <a:r>
              <a:rPr lang="en-IN" sz="1600" dirty="0">
                <a:hlinkClick r:id="rId6"/>
              </a:rPr>
              <a:t>https://www.ibm.com/products/watsonx-ai</a:t>
            </a:r>
            <a:endParaRPr lang="en-IN" sz="1600" dirty="0"/>
          </a:p>
          <a:p>
            <a:pPr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</a:endParaRPr>
          </a:p>
          <a:p>
            <a:pPr lvl="0"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D86E9480-AE0D-8F00-984F-1C0F8F53C1EC}"/>
              </a:ext>
            </a:extLst>
          </p:cNvPr>
          <p:cNvSpPr/>
          <p:nvPr/>
        </p:nvSpPr>
        <p:spPr>
          <a:xfrm>
            <a:off x="1218724" y="336021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>
            <a:extLst>
              <a:ext uri="{FF2B5EF4-FFF2-40B4-BE49-F238E27FC236}">
                <a16:creationId xmlns:a16="http://schemas.microsoft.com/office/drawing/2014/main" id="{48F2A10B-67AA-AAE6-232F-CFA602CB53A9}"/>
              </a:ext>
            </a:extLst>
          </p:cNvPr>
          <p:cNvSpPr/>
          <p:nvPr/>
        </p:nvSpPr>
        <p:spPr>
          <a:xfrm>
            <a:off x="1218724" y="4395464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8">
            <a:extLst>
              <a:ext uri="{FF2B5EF4-FFF2-40B4-BE49-F238E27FC236}">
                <a16:creationId xmlns:a16="http://schemas.microsoft.com/office/drawing/2014/main" id="{C95F8CEF-91B5-DD0D-C876-1BFF8ED80FBF}"/>
              </a:ext>
            </a:extLst>
          </p:cNvPr>
          <p:cNvSpPr/>
          <p:nvPr/>
        </p:nvSpPr>
        <p:spPr>
          <a:xfrm>
            <a:off x="1218724" y="5430713"/>
            <a:ext cx="746855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760EC5B-78FF-4D99-1A49-A2DD6DB4A36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63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90302"/>
            <a:ext cx="12192000" cy="247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9DDD0D-7A91-1E4E-00BA-F7FF05AB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690624" y="4425370"/>
            <a:ext cx="10795794" cy="19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2481943" y="1219200"/>
            <a:ext cx="7301728" cy="271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Name of the team:  </a:t>
            </a:r>
            <a:r>
              <a:rPr lang="en-US" sz="3500" b="1" dirty="0" err="1">
                <a:solidFill>
                  <a:srgbClr val="1F3864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DoseMentor</a:t>
            </a:r>
            <a:r>
              <a:rPr lang="en-US" sz="3500" b="1" i="0" u="none" strike="noStrike" cap="none" dirty="0">
                <a:solidFill>
                  <a:srgbClr val="C0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35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dirty="0"/>
          </a:p>
        </p:txBody>
      </p:sp>
      <p:sp>
        <p:nvSpPr>
          <p:cNvPr id="95" name="Google Shape;95;p2"/>
          <p:cNvSpPr txBox="1"/>
          <p:nvPr/>
        </p:nvSpPr>
        <p:spPr>
          <a:xfrm>
            <a:off x="2190457" y="1490505"/>
            <a:ext cx="7426406" cy="451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lang="en-US" sz="32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of Team members</a:t>
            </a:r>
            <a:endParaRPr sz="3200" b="1" i="0" u="none" strike="noStrike" cap="none" dirty="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6" name="Google Shape;96;p2"/>
          <p:cNvGraphicFramePr/>
          <p:nvPr>
            <p:extLst>
              <p:ext uri="{D42A27DB-BD31-4B8C-83A1-F6EECF244321}">
                <p14:modId xmlns:p14="http://schemas.microsoft.com/office/powerpoint/2010/main" val="1196687943"/>
              </p:ext>
            </p:extLst>
          </p:nvPr>
        </p:nvGraphicFramePr>
        <p:xfrm>
          <a:off x="2517607" y="1983476"/>
          <a:ext cx="7230400" cy="3959460"/>
        </p:xfrm>
        <a:graphic>
          <a:graphicData uri="http://schemas.openxmlformats.org/drawingml/2006/table">
            <a:tbl>
              <a:tblPr>
                <a:noFill/>
                <a:tableStyleId>{0AAD8F4D-43EB-41E5-8A38-28AB6DFB1B60}</a:tableStyleId>
              </a:tblPr>
              <a:tblGrid>
                <a:gridCol w="15891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80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0655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42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915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/>
                        <a:t>TEAM MEMBER NAME</a:t>
                      </a:r>
                      <a:endParaRPr sz="18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u="none" strike="noStrike" cap="none" dirty="0"/>
                        <a:t>Recent Passport Photo</a:t>
                      </a:r>
                      <a:endParaRPr sz="1800" u="none" strike="noStrike" cap="none" dirty="0"/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Email ID </a:t>
                      </a:r>
                      <a:endParaRPr sz="18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Phone number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1800" b="1" u="none" strike="noStrike" cap="none">
                          <a:solidFill>
                            <a:schemeClr val="lt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[WhatsApp] </a:t>
                      </a:r>
                      <a:endParaRPr sz="1800" u="none" strike="noStrike" cap="none"/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2468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MEGHANA KJ</a:t>
                      </a:r>
                      <a:endParaRPr sz="16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meghanaprakash2005@gmail.com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+91 80506 02569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4941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RIDA SHARIFF</a:t>
                      </a:r>
                      <a:endParaRPr sz="16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ridsshariff@gmail.com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+91 91130 40878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709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dirty="0"/>
                        <a:t>SNEHA GK</a:t>
                      </a:r>
                      <a:endParaRPr sz="16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snehagkudur@gmail.com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+91 7676915294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l="22340" r="28192"/>
          <a:stretch>
            <a:fillRect/>
          </a:stretch>
        </p:blipFill>
        <p:spPr>
          <a:xfrm>
            <a:off x="4439920" y="4969622"/>
            <a:ext cx="1148080" cy="957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39920" y="3946728"/>
            <a:ext cx="1148080" cy="9572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Google Shape;97;p2">
            <a:extLst>
              <a:ext uri="{FF2B5EF4-FFF2-40B4-BE49-F238E27FC236}">
                <a16:creationId xmlns:a16="http://schemas.microsoft.com/office/drawing/2014/main" id="{330C9D4A-B972-85E9-7C58-A77163220759}"/>
              </a:ext>
            </a:extLst>
          </p:cNvPr>
          <p:cNvPicPr preferRelativeResize="0"/>
          <p:nvPr/>
        </p:nvPicPr>
        <p:blipFill rotWithShape="1">
          <a:blip r:embed="rId5">
            <a:alphaModFix/>
          </a:blip>
          <a:srcRect l="22599" r="23729"/>
          <a:stretch>
            <a:fillRect/>
          </a:stretch>
        </p:blipFill>
        <p:spPr>
          <a:xfrm>
            <a:off x="4439920" y="2924815"/>
            <a:ext cx="1148080" cy="9563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071BE8-5070-42BA-3450-6F0039B8532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F4C0A7C6-2888-EA53-35AB-4072E6B1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F6745E-14BA-0766-CE1E-32E29663832D}"/>
              </a:ext>
            </a:extLst>
          </p:cNvPr>
          <p:cNvSpPr txBox="1"/>
          <p:nvPr/>
        </p:nvSpPr>
        <p:spPr>
          <a:xfrm>
            <a:off x="804671" y="1188720"/>
            <a:ext cx="10251255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/>
              <a:t>AI-Assisted Medication Adherence Monitoring System </a:t>
            </a:r>
          </a:p>
          <a:p>
            <a:r>
              <a:rPr lang="en-US" dirty="0"/>
              <a:t>The Challenge Medication of non-adherence is a major challenge in chronic disease management, often leading to poor health outcomes and increased hospitalizations. Healthcare providers lack continuous visibility in patient medication adherence patterns. There is a need for an assistive AI system that can analyze adherence data and identify patients at risk of non-compliance. </a:t>
            </a:r>
          </a:p>
          <a:p>
            <a:endParaRPr lang="en-US" dirty="0"/>
          </a:p>
          <a:p>
            <a:r>
              <a:rPr lang="en-US" sz="1600" b="1" dirty="0"/>
              <a:t>Medication Data Analysis Agent </a:t>
            </a:r>
          </a:p>
          <a:p>
            <a:r>
              <a:rPr lang="en-US" dirty="0"/>
              <a:t>An agent that analyzes medication intake logs, refill history, and missed-dose patterns. </a:t>
            </a:r>
          </a:p>
          <a:p>
            <a:endParaRPr lang="en-US" dirty="0"/>
          </a:p>
          <a:p>
            <a:r>
              <a:rPr lang="en-US" sz="1600" b="1" dirty="0"/>
              <a:t>Adherence Risk Detection Agent </a:t>
            </a:r>
          </a:p>
          <a:p>
            <a:r>
              <a:rPr lang="en-US" dirty="0"/>
              <a:t>An agent that identifies declining adherence trends using historical patterns and predefined rules.</a:t>
            </a:r>
          </a:p>
          <a:p>
            <a:r>
              <a:rPr lang="en-US" dirty="0"/>
              <a:t> </a:t>
            </a:r>
          </a:p>
          <a:p>
            <a:r>
              <a:rPr lang="en-US" sz="1600" b="1" dirty="0"/>
              <a:t>Reminder &amp; Lifestyle Support Assistant </a:t>
            </a:r>
          </a:p>
          <a:p>
            <a:r>
              <a:rPr lang="en-US" dirty="0"/>
              <a:t>An agent that generates adherence to reminders and educational insights (assistive only, non-diagnostic). Outcome Improves medication adherence to awareness and supports better long-term treatment outcomes.</a:t>
            </a:r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57FE32-8AA8-E540-E0AA-C9737C71A0E2}"/>
              </a:ext>
            </a:extLst>
          </p:cNvPr>
          <p:cNvSpPr txBox="1"/>
          <p:nvPr/>
        </p:nvSpPr>
        <p:spPr>
          <a:xfrm>
            <a:off x="805056" y="447690"/>
            <a:ext cx="322683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Problem statement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64CCA-ED49-69BC-3595-2C1CBD5E6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44C99C-C879-4B03-F7F7-7306F7D33083}"/>
              </a:ext>
            </a:extLst>
          </p:cNvPr>
          <p:cNvSpPr txBox="1"/>
          <p:nvPr/>
        </p:nvSpPr>
        <p:spPr>
          <a:xfrm>
            <a:off x="961644" y="1454923"/>
            <a:ext cx="10268712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We propose an </a:t>
            </a:r>
            <a:r>
              <a:rPr lang="en-US" sz="1600" b="1" dirty="0"/>
              <a:t>AI-Assisted Medication Adherence Monitoring System</a:t>
            </a:r>
            <a:r>
              <a:rPr lang="en-US" sz="1600" dirty="0"/>
              <a:t> developed using </a:t>
            </a:r>
            <a:r>
              <a:rPr lang="en-US" sz="1600" b="1" dirty="0" err="1"/>
              <a:t>LangFlow</a:t>
            </a:r>
            <a:r>
              <a:rPr lang="en-US" sz="1600" dirty="0"/>
              <a:t> and </a:t>
            </a:r>
            <a:r>
              <a:rPr lang="en-US" sz="1600" b="1" dirty="0"/>
              <a:t>IBM Granite models</a:t>
            </a:r>
            <a:r>
              <a:rPr lang="en-US" sz="1600" dirty="0"/>
              <a:t> to support patients in following their prescribed medication schedules.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system allows users to describe their medication intake or missed doses using </a:t>
            </a:r>
            <a:r>
              <a:rPr lang="en-US" sz="1600" b="1" dirty="0"/>
              <a:t>natural language prompts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 AI agent powered by </a:t>
            </a:r>
            <a:r>
              <a:rPr lang="en-US" sz="1600" b="1" dirty="0"/>
              <a:t>IBM Granite</a:t>
            </a:r>
            <a:r>
              <a:rPr lang="en-US" sz="1600" dirty="0"/>
              <a:t> analyzes the input and extracts structured adherence information such as the </a:t>
            </a:r>
            <a:r>
              <a:rPr lang="en-US" sz="1600" b="1" dirty="0"/>
              <a:t>medical condition, medication name, and missed-dose frequency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extracted data is stored in a </a:t>
            </a:r>
            <a:r>
              <a:rPr lang="en-US" sz="1600" b="1" dirty="0"/>
              <a:t>centralized database</a:t>
            </a:r>
            <a:r>
              <a:rPr lang="en-US" sz="1600" dirty="0"/>
              <a:t>, enabling support for multiple users and continuous adherence tracking over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Historical adherence patterns are analyzed to identify </a:t>
            </a:r>
            <a:r>
              <a:rPr lang="en-US" sz="1600" b="1" dirty="0"/>
              <a:t>early signs of non-compliance</a:t>
            </a:r>
            <a:r>
              <a:rPr lang="en-US" sz="16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Based on these insights, the system provides </a:t>
            </a:r>
            <a:r>
              <a:rPr lang="en-US" sz="1600" b="1" dirty="0"/>
              <a:t>assistive reminders and educational guidance</a:t>
            </a:r>
            <a:r>
              <a:rPr lang="en-US" sz="1600" dirty="0"/>
              <a:t>, strictly for awareness and not for medical diagnosis.</a:t>
            </a:r>
          </a:p>
          <a:p>
            <a:endParaRPr lang="en-US" dirty="0"/>
          </a:p>
          <a:p>
            <a:r>
              <a:rPr lang="en-US" sz="1600" b="1" dirty="0"/>
              <a:t>Outcome:</a:t>
            </a:r>
            <a:r>
              <a:rPr lang="en-US" sz="1600" dirty="0"/>
              <a:t> Enhances patient awareness, encourages consistent medication intake, and supports better long-term treatment outcomes.</a:t>
            </a:r>
          </a:p>
          <a:p>
            <a:r>
              <a:rPr lang="en-US" dirty="0"/>
              <a:t>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48320-B634-92CD-C520-43B25557F859}"/>
              </a:ext>
            </a:extLst>
          </p:cNvPr>
          <p:cNvSpPr txBox="1"/>
          <p:nvPr/>
        </p:nvSpPr>
        <p:spPr>
          <a:xfrm>
            <a:off x="893255" y="741143"/>
            <a:ext cx="453919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Proposed solution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E1157-422B-2DEC-F7BF-0A06B973C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01B5799-6C2E-7FE4-A2C6-734DB0499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4CB905EF-62C2-FD1F-CE05-FBD2CBBD3921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526727-ECCC-12A7-1A74-4C72030B01EA}"/>
              </a:ext>
            </a:extLst>
          </p:cNvPr>
          <p:cNvSpPr txBox="1"/>
          <p:nvPr/>
        </p:nvSpPr>
        <p:spPr>
          <a:xfrm>
            <a:off x="961644" y="1070081"/>
            <a:ext cx="102687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Medication non-adherence is a significant challenge in chronic disease management and is one of the leading causes of </a:t>
            </a:r>
            <a:r>
              <a:rPr lang="en-US" sz="1600" b="1" dirty="0"/>
              <a:t>treatment failure, disease progression, and avoidable hospitalizations</a:t>
            </a:r>
            <a:r>
              <a:rPr lang="en-US" sz="1600" dirty="0"/>
              <a:t>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Patients often miss doses due to factors such as busy lifestyles, forgetfulness, lack of awareness about medication importance, or absence of timely support.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Healthcare systems currently lack </a:t>
            </a:r>
            <a:r>
              <a:rPr lang="en-US" sz="1600" b="1" dirty="0"/>
              <a:t>continuous, real-time visibility</a:t>
            </a:r>
            <a:r>
              <a:rPr lang="en-US" sz="1600" dirty="0"/>
              <a:t> into patient medication-taking behavior outside clinical visits.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Traditional adherence monitoring methods are mostly </a:t>
            </a:r>
            <a:r>
              <a:rPr lang="en-US" sz="1600" b="1" dirty="0"/>
              <a:t>manual, reactive, and fragmented</a:t>
            </a:r>
            <a:r>
              <a:rPr lang="en-US" sz="1600" dirty="0"/>
              <a:t>, making it difficult to identify problems early.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Patients receive limited </a:t>
            </a:r>
            <a:r>
              <a:rPr lang="en-US" sz="1600" b="1" dirty="0"/>
              <a:t>personalized guidance and reminders</a:t>
            </a:r>
            <a:r>
              <a:rPr lang="en-US" sz="1600" dirty="0"/>
              <a:t>, reducing long-term treatment effectiveness.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Early warning signs of non-adherence are often overlooked, resulting in </a:t>
            </a:r>
            <a:r>
              <a:rPr lang="en-US" sz="1600" b="1" dirty="0"/>
              <a:t>delayed medical intervention</a:t>
            </a:r>
            <a:r>
              <a:rPr lang="en-US" sz="1600" dirty="0"/>
              <a:t> and higher healthcare costs.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project is needed to provide an </a:t>
            </a:r>
            <a:r>
              <a:rPr lang="en-US" sz="1600" b="1" dirty="0"/>
              <a:t>AI-assisted, scalable solution</a:t>
            </a:r>
            <a:r>
              <a:rPr lang="en-US" sz="1600" dirty="0"/>
              <a:t> that can continuously monitor medication adherence, analyze behavioral patterns, and offer </a:t>
            </a:r>
            <a:r>
              <a:rPr lang="en-US" sz="1600" b="1" dirty="0"/>
              <a:t>assistive reminders and educational insights</a:t>
            </a:r>
            <a:r>
              <a:rPr lang="en-US" sz="1600" dirty="0"/>
              <a:t> to improve awareness and support better long-term health outcomes.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9D9ED1-DFE2-2CB1-E07B-2D3C44A85C9C}"/>
              </a:ext>
            </a:extLst>
          </p:cNvPr>
          <p:cNvSpPr txBox="1"/>
          <p:nvPr/>
        </p:nvSpPr>
        <p:spPr>
          <a:xfrm>
            <a:off x="1034441" y="524940"/>
            <a:ext cx="549643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Need of project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F3E9D-0527-2FF2-E87C-9369E2B67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9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1D21EE38-4FEA-9D7F-68F1-831EDFE1F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68C1E71E-9159-FD3B-73D2-CC7380E7CB93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1273CA-7EF7-F715-EF93-66F231F3ABD1}"/>
              </a:ext>
            </a:extLst>
          </p:cNvPr>
          <p:cNvSpPr txBox="1"/>
          <p:nvPr/>
        </p:nvSpPr>
        <p:spPr>
          <a:xfrm>
            <a:off x="1005840" y="1584102"/>
            <a:ext cx="102687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Patients with chronic conditions</a:t>
            </a:r>
            <a:r>
              <a:rPr lang="en-US" sz="1600" dirty="0"/>
              <a:t> such as diabetes or hypertension who require long-term medication adherence support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Caregivers and family members</a:t>
            </a:r>
            <a:r>
              <a:rPr lang="en-US" sz="1600" dirty="0"/>
              <a:t> who assist patients in managing daily medication schedules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Healthcare providers</a:t>
            </a:r>
            <a:r>
              <a:rPr lang="en-US" sz="1600" dirty="0"/>
              <a:t> who can monitor adherence patterns and identify potential non-compliance risks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/>
              <a:t>Hospitals, clinics, and healthcare organizations</a:t>
            </a:r>
            <a:r>
              <a:rPr lang="en-US" sz="1600" dirty="0"/>
              <a:t> aiming to improve treatment outcomes and reduce avoidable hospitalizations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87C414-2D49-9E5D-A5D6-CF94524B9BE5}"/>
              </a:ext>
            </a:extLst>
          </p:cNvPr>
          <p:cNvSpPr txBox="1"/>
          <p:nvPr/>
        </p:nvSpPr>
        <p:spPr>
          <a:xfrm>
            <a:off x="1034441" y="524940"/>
            <a:ext cx="549643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End user of project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9F497-8CBE-8DC8-B6F2-DCAEF5D3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76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C2A09DE-0AE2-AA94-B2C1-84FDBDB9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1FBD4A-3273-E454-091D-D5B0678FC299}"/>
              </a:ext>
            </a:extLst>
          </p:cNvPr>
          <p:cNvSpPr txBox="1"/>
          <p:nvPr/>
        </p:nvSpPr>
        <p:spPr>
          <a:xfrm>
            <a:off x="777240" y="484632"/>
            <a:ext cx="71231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Technology Used</a:t>
            </a:r>
            <a:endParaRPr lang="en-IN" sz="24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608B5-9906-EFCF-959A-E89FC2E3EE19}"/>
              </a:ext>
            </a:extLst>
          </p:cNvPr>
          <p:cNvSpPr txBox="1"/>
          <p:nvPr/>
        </p:nvSpPr>
        <p:spPr>
          <a:xfrm>
            <a:off x="777240" y="1207008"/>
            <a:ext cx="10515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/>
              <a:t>Langflow</a:t>
            </a:r>
            <a:r>
              <a:rPr lang="en-US" sz="1800" dirty="0"/>
              <a:t>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 err="1"/>
              <a:t>Langflow</a:t>
            </a:r>
            <a:r>
              <a:rPr lang="en-US" sz="1800" dirty="0"/>
              <a:t> component name –  Agent  , Chat input , Chat output, prompt, Retriever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IBM </a:t>
            </a:r>
            <a:r>
              <a:rPr lang="en-US" sz="1800" dirty="0" err="1"/>
              <a:t>Grainte</a:t>
            </a:r>
            <a:r>
              <a:rPr lang="en-US" sz="1800" dirty="0"/>
              <a:t> model -  for </a:t>
            </a:r>
            <a:r>
              <a:rPr lang="en-US" sz="1800" dirty="0" err="1"/>
              <a:t>eg</a:t>
            </a:r>
            <a:r>
              <a:rPr lang="en-US" sz="1800" dirty="0"/>
              <a:t> – ibm-granite-3-2-8b instruct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IBM Cloud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IBM Watsonx.ai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a-DK" sz="1800" b="1" dirty="0"/>
              <a:t>Retrieval Augmented Generation (RAG)</a:t>
            </a:r>
            <a:r>
              <a:rPr lang="da-DK" sz="1800" dirty="0"/>
              <a:t> – Vector Database + Embeddings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/>
              <a:t>IBM </a:t>
            </a:r>
            <a:r>
              <a:rPr lang="en-IN" sz="1800" dirty="0" err="1"/>
              <a:t>Watsonx</a:t>
            </a:r>
            <a:r>
              <a:rPr lang="en-IN" sz="1800" dirty="0"/>
              <a:t> Foundation Models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2C005-E1BD-D1EA-4A68-50937DBC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4405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1218724" y="475593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+mn-lt"/>
                <a:ea typeface="Times New Roman"/>
                <a:cs typeface="Times New Roman" panose="02020603050405020304" pitchFamily="18" charset="0"/>
                <a:sym typeface="Times New Roman"/>
              </a:rPr>
              <a:t>Novelty and Uniqueness</a:t>
            </a:r>
            <a:endParaRPr sz="3500" b="1" i="0" u="none" strike="noStrike" cap="none" dirty="0">
              <a:solidFill>
                <a:srgbClr val="000000"/>
              </a:solidFill>
              <a:latin typeface="+mn-lt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79" name="Google Shape;279;p18"/>
          <p:cNvSpPr/>
          <p:nvPr/>
        </p:nvSpPr>
        <p:spPr>
          <a:xfrm>
            <a:off x="1064264" y="1583562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sp>
        <p:nvSpPr>
          <p:cNvPr id="280" name="Google Shape;280;p18"/>
          <p:cNvSpPr/>
          <p:nvPr/>
        </p:nvSpPr>
        <p:spPr>
          <a:xfrm>
            <a:off x="1218723" y="1623792"/>
            <a:ext cx="8534877" cy="45388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The "Impact" Focus : 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system features an Automated Clinical Intervention Layer that converts passive database alerts into real-world SMS actions, ensuring 100% patient-reach in critical non-adherence events.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End-to-end AI workflow built visually using </a:t>
            </a:r>
            <a:r>
              <a:rPr lang="en-US" altLang="en-US" sz="1600" b="1" dirty="0" err="1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Langflow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reducing development complexity and improving explainability.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Exclusive use of IBM watsonx.ai and Granite foundation models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ensuring enterprise-grade, secure, and responsible AI.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Dynamic Retrieval-Augmented Generation (RAG)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enables context-aware and accurate responses using real-time and stored data.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Modular agent-based architecture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, allowing easy scalability, customization, and future feature expansion.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endParaRPr lang="en-US" altLang="en-US" sz="1600" dirty="0">
              <a:solidFill>
                <a:schemeClr val="tx1"/>
              </a:solidFill>
              <a:latin typeface="+mn-lt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en-US" altLang="en-US" sz="1600" b="1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Seamless integration of multiple AI components</a:t>
            </a:r>
            <a:r>
              <a:rPr lang="en-US" altLang="en-US" sz="1600" dirty="0">
                <a:solidFill>
                  <a:schemeClr val="tx1"/>
                </a:solidFill>
                <a:latin typeface="+mn-lt"/>
                <a:cs typeface="Times New Roman" panose="02020603050405020304" pitchFamily="18" charset="0"/>
              </a:rPr>
              <a:t> (agents, prompts, retrievers) without traditional hard-coded pipelines.</a:t>
            </a:r>
          </a:p>
        </p:txBody>
      </p:sp>
      <p:sp>
        <p:nvSpPr>
          <p:cNvPr id="281" name="Google Shape;281;p18"/>
          <p:cNvSpPr/>
          <p:nvPr/>
        </p:nvSpPr>
        <p:spPr>
          <a:xfrm>
            <a:off x="1218724" y="3829113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 panose="02020603050405020304" pitchFamily="18" charset="0"/>
              <a:ea typeface="Times New Roman"/>
              <a:cs typeface="Times New Roman" panose="02020603050405020304" pitchFamily="18" charset="0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BD740-4294-408A-9014-7C75E9F50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7"/>
          <p:cNvPicPr preferRelativeResize="0"/>
          <p:nvPr/>
        </p:nvPicPr>
        <p:blipFill>
          <a:blip r:embed="rId3">
            <a:alphaModFix/>
          </a:blip>
          <a:srcRect/>
          <a:stretch/>
        </p:blipFill>
        <p:spPr>
          <a:xfrm>
            <a:off x="1280161" y="1093113"/>
            <a:ext cx="9540240" cy="504352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 txBox="1"/>
          <p:nvPr/>
        </p:nvSpPr>
        <p:spPr>
          <a:xfrm>
            <a:off x="1003545" y="364352"/>
            <a:ext cx="820782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4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Technical flow diagram - Architecture</a:t>
            </a:r>
            <a:r>
              <a:rPr lang="en-US" sz="24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blueprint</a:t>
            </a:r>
            <a:endParaRPr lang="en-US" sz="2400" b="1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004CF-732B-B365-E320-17AD7B82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1356</TotalTime>
  <Words>1231</Words>
  <Application>Microsoft Office PowerPoint</Application>
  <PresentationFormat>Widescreen</PresentationFormat>
  <Paragraphs>174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Times New Roman</vt:lpstr>
      <vt:lpstr>Office Theme</vt:lpstr>
      <vt:lpstr>Agentic AI Hackathon: Building Intelligent Agents with IBM Granite and LangFlow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Manda Anirudh</dc:creator>
  <cp:lastModifiedBy>Sneha G KUDUR</cp:lastModifiedBy>
  <cp:revision>134</cp:revision>
  <dcterms:created xsi:type="dcterms:W3CDTF">2025-07-08T05:06:56Z</dcterms:created>
  <dcterms:modified xsi:type="dcterms:W3CDTF">2026-02-02T07:14:22Z</dcterms:modified>
</cp:coreProperties>
</file>